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8" r:id="rId2"/>
    <p:sldId id="272" r:id="rId3"/>
    <p:sldId id="262" r:id="rId4"/>
    <p:sldId id="269" r:id="rId5"/>
    <p:sldId id="268" r:id="rId6"/>
    <p:sldId id="270" r:id="rId7"/>
    <p:sldId id="271" r:id="rId8"/>
    <p:sldId id="273" r:id="rId9"/>
    <p:sldId id="26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222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5F5F-77B8-45E3-9167-E91DA0A67749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088E2-ABA4-4342-964B-9E5433CE8C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8578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5F5F-77B8-45E3-9167-E91DA0A67749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088E2-ABA4-4342-964B-9E5433CE8C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9910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5F5F-77B8-45E3-9167-E91DA0A67749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088E2-ABA4-4342-964B-9E5433CE8C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41304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5F5F-77B8-45E3-9167-E91DA0A67749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088E2-ABA4-4342-964B-9E5433CE8C19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61291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5F5F-77B8-45E3-9167-E91DA0A67749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088E2-ABA4-4342-964B-9E5433CE8C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36318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5F5F-77B8-45E3-9167-E91DA0A67749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088E2-ABA4-4342-964B-9E5433CE8C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81466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5F5F-77B8-45E3-9167-E91DA0A67749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088E2-ABA4-4342-964B-9E5433CE8C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31189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5F5F-77B8-45E3-9167-E91DA0A67749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088E2-ABA4-4342-964B-9E5433CE8C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97843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5F5F-77B8-45E3-9167-E91DA0A67749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088E2-ABA4-4342-964B-9E5433CE8C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300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5F5F-77B8-45E3-9167-E91DA0A67749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088E2-ABA4-4342-964B-9E5433CE8C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499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5F5F-77B8-45E3-9167-E91DA0A67749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088E2-ABA4-4342-964B-9E5433CE8C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5064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5F5F-77B8-45E3-9167-E91DA0A67749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088E2-ABA4-4342-964B-9E5433CE8C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6627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5F5F-77B8-45E3-9167-E91DA0A67749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088E2-ABA4-4342-964B-9E5433CE8C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577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5F5F-77B8-45E3-9167-E91DA0A67749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088E2-ABA4-4342-964B-9E5433CE8C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4406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5F5F-77B8-45E3-9167-E91DA0A67749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088E2-ABA4-4342-964B-9E5433CE8C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4072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5F5F-77B8-45E3-9167-E91DA0A67749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088E2-ABA4-4342-964B-9E5433CE8C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126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5F5F-77B8-45E3-9167-E91DA0A67749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088E2-ABA4-4342-964B-9E5433CE8C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7398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AED5F5F-77B8-45E3-9167-E91DA0A67749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088E2-ABA4-4342-964B-9E5433CE8C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1201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BB7E62-0F18-4681-BFBE-5F187DDAC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2309169"/>
            <a:ext cx="9535857" cy="1853877"/>
          </a:xfrm>
        </p:spPr>
        <p:txBody>
          <a:bodyPr/>
          <a:lstStyle/>
          <a:p>
            <a:r>
              <a:rPr lang="ru-RU" sz="3600" dirty="0"/>
              <a:t>Тема диплома:</a:t>
            </a:r>
            <a:br>
              <a:rPr lang="ru-RU" sz="3600" dirty="0"/>
            </a:br>
            <a:r>
              <a:rPr lang="ru-RU" sz="3600" dirty="0"/>
              <a:t>«Рекомендательное мобильное приложение выбора товара»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4B1263-1756-41C9-8DE2-F7138D33C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0" y="4163046"/>
            <a:ext cx="8946541" cy="2242235"/>
          </a:xfrm>
        </p:spPr>
        <p:txBody>
          <a:bodyPr>
            <a:normAutofit/>
          </a:bodyPr>
          <a:lstStyle/>
          <a:p>
            <a:pPr marL="0" indent="457200">
              <a:lnSpc>
                <a:spcPct val="150000"/>
              </a:lnSpc>
              <a:buNone/>
            </a:pPr>
            <a:r>
              <a:rPr lang="ru-RU" sz="2400" dirty="0"/>
              <a:t>Цель работы: Создание мобильного приложения, которое будет рекомендовать пользователям товары, на основе их интересов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855903" y="5549030"/>
            <a:ext cx="3068876" cy="720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err="1"/>
              <a:t>Рындык</a:t>
            </a:r>
            <a:r>
              <a:rPr lang="ru-RU" sz="2000" dirty="0"/>
              <a:t> Даниил</a:t>
            </a:r>
            <a:br>
              <a:rPr lang="ru-RU" sz="2000" dirty="0"/>
            </a:br>
            <a:r>
              <a:rPr lang="ru-RU" sz="2000" dirty="0"/>
              <a:t>ИКБО-04-18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2F35D95-D956-BC3C-9D95-A44533447B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785" y="66934"/>
            <a:ext cx="2622430" cy="2622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884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600" dirty="0"/>
              <a:t>Аналоги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2265611"/>
            <a:ext cx="2435292" cy="227832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7551" y="2265612"/>
            <a:ext cx="3961008" cy="222806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4608" y="2265611"/>
            <a:ext cx="3961008" cy="2228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443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A5A4A7-9896-4735-B37D-8047A9FE5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600" dirty="0"/>
              <a:t>Для реализации была выбрана спиральная модель жизненного цикла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6063643-07D4-4204-9E31-54DFCFA431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9161" y="1853248"/>
            <a:ext cx="7233678" cy="45520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42507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22451" y="312675"/>
            <a:ext cx="6957413" cy="980666"/>
          </a:xfrm>
        </p:spPr>
        <p:txBody>
          <a:bodyPr/>
          <a:lstStyle/>
          <a:p>
            <a:pPr lvl="1" algn="l" defTabSz="457200" rtl="0">
              <a:spcBef>
                <a:spcPct val="0"/>
              </a:spcBef>
            </a:pPr>
            <a:r>
              <a:rPr lang="ru-RU" sz="3600" dirty="0">
                <a:latin typeface="+mj-lt"/>
              </a:rPr>
              <a:t>Устройство системы</a:t>
            </a:r>
            <a:br>
              <a:rPr lang="ru-RU" sz="3200" b="1" dirty="0">
                <a:latin typeface="+mj-lt"/>
              </a:rPr>
            </a:br>
            <a:endParaRPr lang="ru-RU" sz="3200" dirty="0">
              <a:latin typeface="+mj-lt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4184" y="2135296"/>
            <a:ext cx="7965680" cy="4195481"/>
          </a:xfrm>
        </p:spPr>
        <p:txBody>
          <a:bodyPr/>
          <a:lstStyle/>
          <a:p>
            <a:pPr lvl="2"/>
            <a:r>
              <a:rPr lang="ru-RU" b="1" dirty="0"/>
              <a:t>Получение команды от пользователя </a:t>
            </a:r>
            <a:r>
              <a:rPr lang="ru-RU" dirty="0"/>
              <a:t>– система анализирует приходящие на неё запросы;</a:t>
            </a:r>
            <a:endParaRPr lang="ru-RU" sz="1200" dirty="0"/>
          </a:p>
          <a:p>
            <a:pPr lvl="2"/>
            <a:r>
              <a:rPr lang="ru-RU" b="1" dirty="0"/>
              <a:t>Формирование обучающего сета </a:t>
            </a:r>
            <a:r>
              <a:rPr lang="ru-RU" dirty="0"/>
              <a:t>– система выбирает понравившиеся пользователю товары, формирует входной слой нейронной сети;</a:t>
            </a:r>
            <a:endParaRPr lang="ru-RU" sz="1200" dirty="0"/>
          </a:p>
          <a:p>
            <a:pPr lvl="2"/>
            <a:r>
              <a:rPr lang="ru-RU" b="1" dirty="0"/>
              <a:t>Генерация ответа </a:t>
            </a:r>
            <a:r>
              <a:rPr lang="ru-RU" dirty="0"/>
              <a:t>– подготовленная таблица с товарами передается в нейронную сеть, после чего на основе сформированных при обучении связей формируется список подходящих пользователю товаров;</a:t>
            </a:r>
            <a:endParaRPr lang="ru-RU" sz="1200" dirty="0"/>
          </a:p>
          <a:p>
            <a:pPr lvl="2"/>
            <a:r>
              <a:rPr lang="ru-RU" b="1" dirty="0"/>
              <a:t>Передача пользователю ответа </a:t>
            </a:r>
            <a:r>
              <a:rPr lang="ru-RU" dirty="0"/>
              <a:t>– сервер отправляет пользователю </a:t>
            </a:r>
            <a:r>
              <a:rPr lang="en-US" dirty="0"/>
              <a:t>JSON </a:t>
            </a:r>
            <a:r>
              <a:rPr lang="ru-RU" dirty="0"/>
              <a:t>файл с список подходящих в теории ему продуктов;</a:t>
            </a:r>
            <a:endParaRPr lang="ru-RU" sz="1200" dirty="0"/>
          </a:p>
          <a:p>
            <a:endParaRPr lang="ru-RU" dirty="0"/>
          </a:p>
        </p:txBody>
      </p:sp>
      <p:pic>
        <p:nvPicPr>
          <p:cNvPr id="4" name="Рисунок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4485" y="1276177"/>
            <a:ext cx="2092325" cy="5054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80945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909752" y="1886465"/>
            <a:ext cx="7052950" cy="4036163"/>
          </a:xfrm>
        </p:spPr>
        <p:txBody>
          <a:bodyPr>
            <a:normAutofit fontScale="92500" lnSpcReduction="20000"/>
          </a:bodyPr>
          <a:lstStyle/>
          <a:p>
            <a:pPr lvl="0"/>
            <a:r>
              <a:rPr lang="ru-RU" b="1" dirty="0"/>
              <a:t>Клиентское приложение</a:t>
            </a:r>
            <a:r>
              <a:rPr lang="ru-RU" dirty="0"/>
              <a:t> – мобильное приложение для взаимодействия пользователя с системой, реализуется с использованием языка программирования </a:t>
            </a:r>
            <a:r>
              <a:rPr lang="en-US" dirty="0"/>
              <a:t>C</a:t>
            </a:r>
            <a:r>
              <a:rPr lang="ru-RU" dirty="0"/>
              <a:t># (версии 7 и выше) и библиотеки </a:t>
            </a:r>
            <a:r>
              <a:rPr lang="en-US" dirty="0" err="1"/>
              <a:t>Xamarin</a:t>
            </a:r>
            <a:r>
              <a:rPr lang="ru-RU" dirty="0"/>
              <a:t>;</a:t>
            </a:r>
          </a:p>
          <a:p>
            <a:pPr lvl="0"/>
            <a:r>
              <a:rPr lang="ru-RU" b="1" dirty="0"/>
              <a:t>Сервер</a:t>
            </a:r>
            <a:r>
              <a:rPr lang="ru-RU" dirty="0"/>
              <a:t> – серверная часть информационной системы, реализуется с использованием языка программирования </a:t>
            </a:r>
            <a:r>
              <a:rPr lang="en-US" dirty="0"/>
              <a:t>C</a:t>
            </a:r>
            <a:r>
              <a:rPr lang="ru-RU" dirty="0"/>
              <a:t>#; </a:t>
            </a:r>
          </a:p>
          <a:p>
            <a:pPr lvl="0"/>
            <a:r>
              <a:rPr lang="ru-RU" b="1" dirty="0"/>
              <a:t>Нейронная сеть выработки рекомендаций</a:t>
            </a:r>
            <a:r>
              <a:rPr lang="ru-RU" dirty="0"/>
              <a:t> – нейронная сеть прямого распространения, вырабатывающая список рекомендаций на основе входных данных со стороны сервера;</a:t>
            </a:r>
          </a:p>
          <a:p>
            <a:pPr lvl="0"/>
            <a:r>
              <a:rPr lang="ru-RU" b="1" dirty="0"/>
              <a:t>База данных</a:t>
            </a:r>
            <a:r>
              <a:rPr lang="ru-RU" dirty="0"/>
              <a:t> – место хранения всех пользователей, продуктов, отзывов и рекомендаций;</a:t>
            </a:r>
          </a:p>
          <a:p>
            <a:endParaRPr lang="ru-RU" dirty="0"/>
          </a:p>
        </p:txBody>
      </p:sp>
      <p:pic>
        <p:nvPicPr>
          <p:cNvPr id="4" name="Рисунок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571" y="1886465"/>
            <a:ext cx="4055745" cy="42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2842054" y="650789"/>
            <a:ext cx="74831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/>
              <a:t>Общая структура приложения</a:t>
            </a:r>
          </a:p>
        </p:txBody>
      </p:sp>
    </p:spTree>
    <p:extLst>
      <p:ext uri="{BB962C8B-B14F-4D97-AF65-F5344CB8AC3E}">
        <p14:creationId xmlns:p14="http://schemas.microsoft.com/office/powerpoint/2010/main" val="2054096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616" y="1957738"/>
            <a:ext cx="2656723" cy="4775001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007" y="1957738"/>
            <a:ext cx="2753207" cy="4775001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8843" y="1957738"/>
            <a:ext cx="2691762" cy="4744600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79" y="1957738"/>
            <a:ext cx="2724739" cy="47446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62369" y="588724"/>
            <a:ext cx="7791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Пример работы программы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995D9E71-3502-2663-6A32-E4C792E0A05C}"/>
              </a:ext>
            </a:extLst>
          </p:cNvPr>
          <p:cNvSpPr/>
          <p:nvPr/>
        </p:nvSpPr>
        <p:spPr>
          <a:xfrm>
            <a:off x="121548" y="2038350"/>
            <a:ext cx="314221" cy="3167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noFill/>
            </a:endParaRPr>
          </a:p>
        </p:txBody>
      </p:sp>
      <p:cxnSp>
        <p:nvCxnSpPr>
          <p:cNvPr id="11" name="Соединитель: уступ 10">
            <a:extLst>
              <a:ext uri="{FF2B5EF4-FFF2-40B4-BE49-F238E27FC236}">
                <a16:creationId xmlns:a16="http://schemas.microsoft.com/office/drawing/2014/main" id="{8F243CC7-C48D-A88B-7543-9319EFE53ED3}"/>
              </a:ext>
            </a:extLst>
          </p:cNvPr>
          <p:cNvCxnSpPr>
            <a:cxnSpLocks/>
            <a:stCxn id="3" idx="0"/>
            <a:endCxn id="9" idx="0"/>
          </p:cNvCxnSpPr>
          <p:nvPr/>
        </p:nvCxnSpPr>
        <p:spPr>
          <a:xfrm rot="5400000" flipH="1" flipV="1">
            <a:off x="2346385" y="-109988"/>
            <a:ext cx="80612" cy="4216065"/>
          </a:xfrm>
          <a:prstGeom prst="bentConnector3">
            <a:avLst>
              <a:gd name="adj1" fmla="val 38358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6D32CF5C-406C-B68F-F941-28A67EB51771}"/>
              </a:ext>
            </a:extLst>
          </p:cNvPr>
          <p:cNvSpPr/>
          <p:nvPr/>
        </p:nvSpPr>
        <p:spPr>
          <a:xfrm>
            <a:off x="3213998" y="2968878"/>
            <a:ext cx="2558152" cy="4601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noFill/>
            </a:endParaRPr>
          </a:p>
        </p:txBody>
      </p:sp>
      <p:cxnSp>
        <p:nvCxnSpPr>
          <p:cNvPr id="20" name="Соединитель: уступ 19">
            <a:extLst>
              <a:ext uri="{FF2B5EF4-FFF2-40B4-BE49-F238E27FC236}">
                <a16:creationId xmlns:a16="http://schemas.microsoft.com/office/drawing/2014/main" id="{3637D0B0-B209-4E78-F34F-27C2F15B3CCC}"/>
              </a:ext>
            </a:extLst>
          </p:cNvPr>
          <p:cNvCxnSpPr>
            <a:stCxn id="18" idx="3"/>
            <a:endCxn id="8" idx="0"/>
          </p:cNvCxnSpPr>
          <p:nvPr/>
        </p:nvCxnSpPr>
        <p:spPr>
          <a:xfrm flipV="1">
            <a:off x="5772150" y="1957738"/>
            <a:ext cx="1815461" cy="1241201"/>
          </a:xfrm>
          <a:prstGeom prst="bentConnector4">
            <a:avLst>
              <a:gd name="adj1" fmla="val 12087"/>
              <a:gd name="adj2" fmla="val 11841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4574D8AB-0A42-8840-A88F-F4FEE713B875}"/>
              </a:ext>
            </a:extLst>
          </p:cNvPr>
          <p:cNvSpPr/>
          <p:nvPr/>
        </p:nvSpPr>
        <p:spPr>
          <a:xfrm>
            <a:off x="6308534" y="2502406"/>
            <a:ext cx="2558152" cy="4601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noFill/>
            </a:endParaRPr>
          </a:p>
        </p:txBody>
      </p:sp>
      <p:cxnSp>
        <p:nvCxnSpPr>
          <p:cNvPr id="23" name="Соединитель: уступ 22">
            <a:extLst>
              <a:ext uri="{FF2B5EF4-FFF2-40B4-BE49-F238E27FC236}">
                <a16:creationId xmlns:a16="http://schemas.microsoft.com/office/drawing/2014/main" id="{3D8C6DE4-B298-5BCD-37E0-8BDF7AAE1083}"/>
              </a:ext>
            </a:extLst>
          </p:cNvPr>
          <p:cNvCxnSpPr>
            <a:stCxn id="21" idx="3"/>
            <a:endCxn id="7" idx="0"/>
          </p:cNvCxnSpPr>
          <p:nvPr/>
        </p:nvCxnSpPr>
        <p:spPr>
          <a:xfrm flipV="1">
            <a:off x="8866686" y="1957738"/>
            <a:ext cx="1796292" cy="774729"/>
          </a:xfrm>
          <a:prstGeom prst="bentConnector4">
            <a:avLst>
              <a:gd name="adj1" fmla="val 13025"/>
              <a:gd name="adj2" fmla="val 1295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8545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600" dirty="0"/>
              <a:t>Пример работы программы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211" y="1428909"/>
            <a:ext cx="2852009" cy="5033326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8522" y="1428909"/>
            <a:ext cx="2887589" cy="5065835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CE0A527-513A-D400-EDAB-CAAEF6785BE7}"/>
              </a:ext>
            </a:extLst>
          </p:cNvPr>
          <p:cNvSpPr/>
          <p:nvPr/>
        </p:nvSpPr>
        <p:spPr>
          <a:xfrm>
            <a:off x="2790320" y="3259390"/>
            <a:ext cx="1817399" cy="2696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noFill/>
            </a:endParaRPr>
          </a:p>
        </p:txBody>
      </p:sp>
      <p:cxnSp>
        <p:nvCxnSpPr>
          <p:cNvPr id="8" name="Соединитель: уступ 7">
            <a:extLst>
              <a:ext uri="{FF2B5EF4-FFF2-40B4-BE49-F238E27FC236}">
                <a16:creationId xmlns:a16="http://schemas.microsoft.com/office/drawing/2014/main" id="{D1E7B30D-CEEB-5513-D3BE-DE0F89DA3CDF}"/>
              </a:ext>
            </a:extLst>
          </p:cNvPr>
          <p:cNvCxnSpPr>
            <a:endCxn id="5" idx="0"/>
          </p:cNvCxnSpPr>
          <p:nvPr/>
        </p:nvCxnSpPr>
        <p:spPr>
          <a:xfrm flipV="1">
            <a:off x="4622800" y="1428909"/>
            <a:ext cx="2889517" cy="2000091"/>
          </a:xfrm>
          <a:prstGeom prst="bentConnector4">
            <a:avLst>
              <a:gd name="adj1" fmla="val 25017"/>
              <a:gd name="adj2" fmla="val 11142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80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600" dirty="0"/>
              <a:t>Пример работы программы</a:t>
            </a:r>
          </a:p>
        </p:txBody>
      </p:sp>
      <p:pic>
        <p:nvPicPr>
          <p:cNvPr id="9" name="demo">
            <a:hlinkClick r:id="" action="ppaction://media"/>
            <a:extLst>
              <a:ext uri="{FF2B5EF4-FFF2-40B4-BE49-F238E27FC236}">
                <a16:creationId xmlns:a16="http://schemas.microsoft.com/office/drawing/2014/main" id="{8EF7F0F1-1B37-75F8-0B44-7CB4FBE543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2385" y="1152983"/>
            <a:ext cx="9627229" cy="541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264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7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A5A4A7-9896-4735-B37D-8047A9FE5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80859"/>
          </a:xfrm>
        </p:spPr>
        <p:txBody>
          <a:bodyPr/>
          <a:lstStyle/>
          <a:p>
            <a:r>
              <a:rPr lang="ru-RU" sz="3600" dirty="0"/>
              <a:t>Заключение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72C46DAA-2801-4B51-BCC7-9294B6B435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715" y="1526707"/>
            <a:ext cx="10631166" cy="4195481"/>
          </a:xfrm>
        </p:spPr>
        <p:txBody>
          <a:bodyPr/>
          <a:lstStyle/>
          <a:p>
            <a:pPr marL="0" indent="457200" algn="just">
              <a:buNone/>
            </a:pPr>
            <a:r>
              <a:rPr lang="ru-RU" dirty="0"/>
              <a:t>Была проанализирована область применения, поставлены цели и задачи работы, проведено исследование предметной области, разработано подробное техническое задание, проведено прототипирование архитектуры информационной системы, определены основные программные средства реализации клиентской и серверных частей приложения.</a:t>
            </a:r>
          </a:p>
        </p:txBody>
      </p:sp>
    </p:spTree>
    <p:extLst>
      <p:ext uri="{BB962C8B-B14F-4D97-AF65-F5344CB8AC3E}">
        <p14:creationId xmlns:p14="http://schemas.microsoft.com/office/powerpoint/2010/main" val="31724583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469</TotalTime>
  <Words>243</Words>
  <Application>Microsoft Office PowerPoint</Application>
  <PresentationFormat>Широкоэкранный</PresentationFormat>
  <Paragraphs>20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Ион</vt:lpstr>
      <vt:lpstr>Тема диплома: «Рекомендательное мобильное приложение выбора товара»</vt:lpstr>
      <vt:lpstr>Аналоги</vt:lpstr>
      <vt:lpstr>Для реализации была выбрана спиральная модель жизненного цикла</vt:lpstr>
      <vt:lpstr>Устройство системы </vt:lpstr>
      <vt:lpstr>Презентация PowerPoint</vt:lpstr>
      <vt:lpstr>Презентация PowerPoint</vt:lpstr>
      <vt:lpstr>Пример работы программы</vt:lpstr>
      <vt:lpstr>Пример работы программы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Данилидзе</dc:creator>
  <cp:lastModifiedBy>Данилидзе</cp:lastModifiedBy>
  <cp:revision>25</cp:revision>
  <dcterms:created xsi:type="dcterms:W3CDTF">2022-04-06T20:08:33Z</dcterms:created>
  <dcterms:modified xsi:type="dcterms:W3CDTF">2022-06-07T19:51:49Z</dcterms:modified>
</cp:coreProperties>
</file>

<file path=docProps/thumbnail.jpeg>
</file>